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1187450" y="908050"/>
            <a:ext cx="6875462" cy="1730375"/>
          </a:xfrm>
          <a:prstGeom prst="rect">
            <a:avLst/>
          </a:prstGeom>
          <a:noFill/>
          <a:ln>
            <a:noFill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i="0" lang="en-US" sz="48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здорового питания школьников</a:t>
            </a:r>
            <a:endParaRPr/>
          </a:p>
        </p:txBody>
      </p:sp>
      <p:pic>
        <p:nvPicPr>
          <p:cNvPr descr="j0223774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462" y="5084762"/>
            <a:ext cx="1730375" cy="126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0223773"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2987" y="5013325"/>
            <a:ext cx="1868487" cy="14049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g1.liveinternet.ru/images/attach/c/7/94/292/94292857_98900935.png"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2420937"/>
            <a:ext cx="28575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mediterraneandiet.com/Images/fruits.jpg" id="151" name="Google Shape;15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2060575"/>
            <a:ext cx="5270500" cy="34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/>
        </p:nvSpPr>
        <p:spPr>
          <a:xfrm>
            <a:off x="611187" y="404812"/>
            <a:ext cx="7993062" cy="1630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ВЫБИРАЙ  ПРАВИЛЬНОЕ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ПИТАНИЕ</a:t>
            </a:r>
            <a:endParaRPr/>
          </a:p>
        </p:txBody>
      </p:sp>
      <p:pic>
        <p:nvPicPr>
          <p:cNvPr descr="http://murman-school33.ucoz.ru/pamyatki/image/gamburger.jpg" id="153" name="Google Shape;15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12" y="3500437"/>
            <a:ext cx="1366837" cy="1436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Администратор\Мои документы\Школа\миссия оу картинки\01f31e9621dft.jpg" id="154" name="Google Shape;154;p22"/>
          <p:cNvPicPr preferRelativeResize="0"/>
          <p:nvPr/>
        </p:nvPicPr>
        <p:blipFill rotWithShape="1">
          <a:blip r:embed="rId5">
            <a:alphaModFix/>
          </a:blip>
          <a:srcRect b="3665" l="0" r="0" t="0"/>
          <a:stretch/>
        </p:blipFill>
        <p:spPr>
          <a:xfrm>
            <a:off x="1835150" y="5013325"/>
            <a:ext cx="1709737" cy="133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27087" y="188912"/>
            <a:ext cx="7570787" cy="1417637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1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Здоровое питание школьника - залог успеха в  учебном году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971550" y="1844675"/>
            <a:ext cx="7704137" cy="367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1" i="0" lang="en-US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Правильное питание - это основа здоровья человека. Как правило, пищевая ценность различных блюд во многом зависит от того, как они приготовлены .</a:t>
            </a:r>
            <a:endParaRPr/>
          </a:p>
        </p:txBody>
      </p:sp>
      <p:pic>
        <p:nvPicPr>
          <p:cNvPr descr="http://школа-40.рф/uploads/posts/2014-01/1389631965_pitanie.jpg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737" y="4221162"/>
            <a:ext cx="2405062" cy="235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lexsolor.ru/wp-content/uploads/2013/07/p159_gamburger-0.jp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5805487"/>
            <a:ext cx="1104900" cy="827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du.cap.ru/home/4476/2015/banner/zdorovoe%20pitanie/zdorovoe%20pitanie4.jpg" id="100" name="Google Shape;1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450" y="0"/>
            <a:ext cx="1008062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repysh.my1.ru/user/banners/zdorof_pitan.jpg" id="101" name="Google Shape;10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3068637"/>
            <a:ext cx="1225550" cy="12239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>
            <p:ph type="title"/>
          </p:nvPr>
        </p:nvSpPr>
        <p:spPr>
          <a:xfrm>
            <a:off x="2124075" y="0"/>
            <a:ext cx="5905500" cy="1417637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ЗДОРОВОГО ПИТАНИЯ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827087" y="1125537"/>
            <a:ext cx="7561262" cy="460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должен есть разнообразные пищевые продукты. Ежедневный рацион ребенка должен содержать около 15 наименований разных продуктов питания. 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течение недели рацион питания должен включать не менее 30 наименований разных продуктов питания.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  день в рационе питания ребенка должны присутствовать следующие продукты: мясо, сливочное масло, молоко, хлеб, крупы, свежие овощи и фрукты. Ряд продуктов: рыба, яйца, сметана, творог и другие кисломолочные продукты, сыр - не обязательно должны входить в рацион питания каждый день, но в течение недели должны присутствовать 2-3 раза обязательно.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Ребенок должен питаться не менее 4 раз в день.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завтрак (дома, перед уходом в школу)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горячий завтрак (в школе)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обед (в школе или дома)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ужин (дома)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Следует употреблять  йодированную соль.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 межсезонье (осень- зима, зима- весна) ребенок должен получать витаминно-минеральные комплексы, рекомендованные для детей соответствующего возраста.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обогащения рационно питания школьника витамином «С» рекомендуется ежедневный прием отвара шиповника.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Прием пищи должен проходить в спокойной обстановке.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 у  ребенка имеет место дефицит или избыток массы тела, необходима консультация врача для корректировки рациона питания.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Рацион питания школьника, занимающегося спортом, должен быть скорректирован с учетом объема физической нагрузки.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indent="-260350" lvl="0" marL="3429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b="0" i="0" sz="1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900112" y="0"/>
            <a:ext cx="7283450" cy="1143000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Рацион питания</a:t>
            </a:r>
            <a:endParaRPr/>
          </a:p>
        </p:txBody>
      </p:sp>
      <p:pic>
        <p:nvPicPr>
          <p:cNvPr descr="http://900igr.net/datai/biologija/Zdorovoe-pitanie-shkolnikov/0008-004-Zdorovoe-pitanie-shkolnikov.png"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712" y="1128712"/>
            <a:ext cx="5832475" cy="572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1763712" y="188912"/>
            <a:ext cx="5832475" cy="1143000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Питание школьника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250825" y="1196975"/>
            <a:ext cx="8497887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В меню школьника обязательно должны входить продукты,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содержащие не только белки, жиры и углеводы,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но и незаменимые аминокислоты,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витамины, некоторые жирные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кислоты, минералы и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микроэлементы. </a:t>
            </a:r>
            <a:endParaRPr/>
          </a:p>
        </p:txBody>
      </p:sp>
      <p:pic>
        <p:nvPicPr>
          <p:cNvPr descr="http://artsides.ru/big/item_3555.jpg"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4005262"/>
            <a:ext cx="5626100" cy="2697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1763712" y="188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ТЫ ЕШЬ ВИТАМИНЫ?</a:t>
            </a:r>
            <a:b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pic>
        <p:nvPicPr>
          <p:cNvPr descr="http://dg51.mycdn.me/getImage?photoId=554645770743&amp;photoType=0" id="122" name="Google Shape;122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512" y="1844675"/>
            <a:ext cx="6624637" cy="4537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yalynskaya.ru/wp-content/uploads/2012/10/vitaminy2.jpg"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3375"/>
            <a:ext cx="276542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1116012" y="274637"/>
            <a:ext cx="7570787" cy="1143000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СОБЛЮДАЙ РЕЖИМ ПИТАНИЯ</a:t>
            </a:r>
            <a:endParaRPr/>
          </a:p>
        </p:txBody>
      </p:sp>
      <p:pic>
        <p:nvPicPr>
          <p:cNvPr descr="http://school.xvatit.com/images/5/5e/Umt95.jpeg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175" y="1268412"/>
            <a:ext cx="5688012" cy="475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/>
        </p:nvSpPr>
        <p:spPr>
          <a:xfrm flipH="1">
            <a:off x="1835150" y="5445125"/>
            <a:ext cx="4352925" cy="646112"/>
          </a:xfrm>
          <a:prstGeom prst="rect">
            <a:avLst/>
          </a:prstGeom>
          <a:solidFill>
            <a:srgbClr val="FDEAD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ЗАПОМНИТЕ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happy-giraffe.ru/upload/userfiles/images/2012/02/27/9623457_m.jpg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4149725"/>
            <a:ext cx="2430462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type="title"/>
          </p:nvPr>
        </p:nvSpPr>
        <p:spPr>
          <a:xfrm>
            <a:off x="1476375" y="0"/>
            <a:ext cx="6875462" cy="1417637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Польза горячего питания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179387" y="1268412"/>
            <a:ext cx="8569325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Наблюдения показали, что дети,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получающие горячее питание в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условиях школы, меньше устают,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у них на более длительный срок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сохраняется высокий уровень 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работоспособности и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выше   успеваемость. </a:t>
            </a:r>
            <a:endParaRPr/>
          </a:p>
        </p:txBody>
      </p:sp>
      <p:pic>
        <p:nvPicPr>
          <p:cNvPr descr="http://shkolakar.ucoz.ru/pitanie/thumb.png" id="138" name="Google Shape;1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487" y="1341437"/>
            <a:ext cx="190500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1258887" y="-387350"/>
            <a:ext cx="7235825" cy="1700212"/>
          </a:xfrm>
          <a:prstGeom prst="rect">
            <a:avLst/>
          </a:prstGeom>
          <a:noFill/>
          <a:ln>
            <a:noFill/>
          </a:ln>
          <a:effectLst>
            <a:outerShdw blurRad="63500" dir="8100000" dist="107763">
              <a:schemeClr val="lt2">
                <a:alpha val="49803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Рекомендации школьникам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2195512" y="549275"/>
            <a:ext cx="6732587" cy="544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питании всё должно быть в меру;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Пища должна быть разнообразной;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Еда должна быть тёплой;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Тщательно пережёвывать пищу;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 овощи и фрукты;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 3—4 раза в день;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есть перед сном;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есть копчёного, жареного и острого;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есть всухомятку;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Меньше есть сладостей; 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перекусывать чипсами и сухариками;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en-US" sz="2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 брать в школе горячий обед.</a:t>
            </a:r>
            <a:endParaRPr/>
          </a:p>
        </p:txBody>
      </p:sp>
      <p:pic>
        <p:nvPicPr>
          <p:cNvPr descr="http://sch2073.mskobr.ru/images/2(4).jpg"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162" y="4868862"/>
            <a:ext cx="3311525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kargoo.gov.kz/media/img/journal/508e63296c493.png" id="146" name="Google Shape;14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087" y="4652962"/>
            <a:ext cx="3903662" cy="1995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